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7"/>
  </p:notesMasterIdLst>
  <p:handoutMasterIdLst>
    <p:handoutMasterId r:id="rId18"/>
  </p:handoutMasterIdLst>
  <p:sldIdLst>
    <p:sldId id="294" r:id="rId2"/>
    <p:sldId id="296" r:id="rId3"/>
    <p:sldId id="298" r:id="rId4"/>
    <p:sldId id="299" r:id="rId5"/>
    <p:sldId id="301" r:id="rId6"/>
    <p:sldId id="302" r:id="rId7"/>
    <p:sldId id="304" r:id="rId8"/>
    <p:sldId id="305" r:id="rId9"/>
    <p:sldId id="273" r:id="rId10"/>
    <p:sldId id="274" r:id="rId11"/>
    <p:sldId id="278" r:id="rId12"/>
    <p:sldId id="280" r:id="rId13"/>
    <p:sldId id="306" r:id="rId14"/>
    <p:sldId id="308" r:id="rId15"/>
    <p:sldId id="307" r:id="rId16"/>
  </p:sldIdLst>
  <p:sldSz cx="9144000" cy="6858000" type="screen4x3"/>
  <p:notesSz cx="6858000" cy="91440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37" autoAdjust="0"/>
    <p:restoredTop sz="86343" autoAdjust="0"/>
  </p:normalViewPr>
  <p:slideViewPr>
    <p:cSldViewPr>
      <p:cViewPr varScale="1">
        <p:scale>
          <a:sx n="93" d="100"/>
          <a:sy n="93" d="100"/>
        </p:scale>
        <p:origin x="46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276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5" Type="http://schemas.openxmlformats.org/officeDocument/2006/relationships/slide" Target="slides/slide5.xml"/><Relationship Id="rId10" Type="http://schemas.openxmlformats.org/officeDocument/2006/relationships/slide" Target="slides/slide10.xml"/><Relationship Id="rId4" Type="http://schemas.openxmlformats.org/officeDocument/2006/relationships/slide" Target="slides/slide4.xml"/><Relationship Id="rId9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2F4DA7-03B9-B742-8F25-579217C0C9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8349A-FA00-0E40-B1E7-A4158C53BE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179A9-7E5D-A741-9A35-D9D622CD4747}" type="datetimeFigureOut">
              <a:rPr lang="en-US" smtClean="0"/>
              <a:pPr/>
              <a:t>4/27/2022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1F4D97-1073-FF4C-854F-BBBBEB6953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F9ABF-2EF7-914B-ACF9-7C62A474B9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6AF9B-D75C-0644-8FA9-662EFD0CE2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817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tiff>
</file>

<file path=ppt/media/image14.pn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pPr/>
              <a:t>4/27/2022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/>
          <a:srcRect l="5555" t="26824" b="21212"/>
          <a:stretch/>
        </p:blipFill>
        <p:spPr>
          <a:xfrm>
            <a:off x="152400" y="6324600"/>
            <a:ext cx="2806700" cy="4412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828800"/>
            <a:ext cx="7772400" cy="900546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 dirty="0"/>
              <a:t>Click To Edit Title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895600"/>
            <a:ext cx="7772400" cy="1752600"/>
          </a:xfrm>
        </p:spPr>
        <p:txBody>
          <a:bodyPr/>
          <a:lstStyle>
            <a:lvl1pPr marL="0" indent="0" algn="l">
              <a:buNone/>
              <a:defRPr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64001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Click To Edit Header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4419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22313" y="44069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414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Click To Edit Header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0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417638"/>
            <a:ext cx="4040188" cy="9064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590800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5" y="1417638"/>
            <a:ext cx="4041775" cy="9064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66981" y="2590800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96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Horizontal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Header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68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Header</a:t>
            </a:r>
          </a:p>
        </p:txBody>
      </p:sp>
    </p:spTree>
    <p:extLst>
      <p:ext uri="{BB962C8B-B14F-4D97-AF65-F5344CB8AC3E}">
        <p14:creationId xmlns:p14="http://schemas.microsoft.com/office/powerpoint/2010/main" val="1774795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296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143000" y="2819400"/>
            <a:ext cx="6647540" cy="743891"/>
            <a:chOff x="867079" y="4648198"/>
            <a:chExt cx="5333334" cy="596826"/>
          </a:xfrm>
        </p:grpSpPr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7079" y="4648199"/>
              <a:ext cx="5333334" cy="59682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4"/>
            <a:stretch/>
          </p:blipFill>
          <p:spPr>
            <a:xfrm>
              <a:off x="1425726" y="4648198"/>
              <a:ext cx="4774687" cy="596825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0" y="1905000"/>
            <a:ext cx="9144000" cy="261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6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100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100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86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702" r:id="rId9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charset="0"/>
        <a:buChar char="•"/>
        <a:defRPr sz="28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6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6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6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9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Mining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Set of techniques to gain insights from (typically large) data sets</a:t>
            </a:r>
          </a:p>
          <a:p>
            <a:r>
              <a:rPr lang="en-US" altLang="en-US" dirty="0"/>
              <a:t>Can be either descriptive or predictive:</a:t>
            </a:r>
          </a:p>
          <a:p>
            <a:pPr lvl="1"/>
            <a:r>
              <a:rPr lang="en-US" altLang="en-US" dirty="0"/>
              <a:t>Unsupervised learning</a:t>
            </a:r>
          </a:p>
          <a:p>
            <a:pPr lvl="1"/>
            <a:r>
              <a:rPr lang="en-US" altLang="en-US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4215347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i="1" dirty="0"/>
              <a:t>k</a:t>
            </a:r>
            <a:r>
              <a:rPr lang="en-US" altLang="en-US" dirty="0"/>
              <a:t>-Means Clustering</a:t>
            </a:r>
          </a:p>
        </p:txBody>
      </p:sp>
      <p:pic>
        <p:nvPicPr>
          <p:cNvPr id="4" name="Picture 3" descr="Animation showing how k-means clustering work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1736725"/>
            <a:ext cx="7942262" cy="476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Animation showing how k-means clustering work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1736725"/>
            <a:ext cx="7942262" cy="476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Animation showing how k-means clustering works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1736725"/>
            <a:ext cx="7942262" cy="476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Animation showing how k-means clustering works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1736725"/>
            <a:ext cx="7942262" cy="476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Animation showing how k-means clustering works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1736725"/>
            <a:ext cx="7942262" cy="476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Animation showing how k-means clustering works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1736725"/>
            <a:ext cx="7942262" cy="476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Animation showing how k-means clustering works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1736725"/>
            <a:ext cx="7942262" cy="476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 descr="Animation showing how k-means clustering works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1736725"/>
            <a:ext cx="7942262" cy="476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979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</a:t>
            </a:r>
            <a:r>
              <a:rPr lang="en-US" i="1" dirty="0"/>
              <a:t>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Sometimes determined by context, e.g.:</a:t>
            </a:r>
          </a:p>
          <a:p>
            <a:pPr lvl="1"/>
            <a:r>
              <a:rPr lang="en-US" altLang="en-US" dirty="0"/>
              <a:t>The manufacturing plant has five assembly lines</a:t>
            </a:r>
          </a:p>
          <a:p>
            <a:pPr lvl="1"/>
            <a:r>
              <a:rPr lang="en-US" altLang="en-US" dirty="0"/>
              <a:t>We can choose three advertising packages</a:t>
            </a:r>
          </a:p>
          <a:p>
            <a:r>
              <a:rPr lang="en-US" altLang="en-US" dirty="0"/>
              <a:t>Otherwise, it is subjective!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013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How Good Are the Results?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Many different metrics out there</a:t>
            </a:r>
          </a:p>
          <a:p>
            <a:r>
              <a:rPr lang="en-US" altLang="en-US" dirty="0"/>
              <a:t>They’re all trying to find a value of </a:t>
            </a:r>
            <a:r>
              <a:rPr lang="en-US" altLang="en-US" i="1" dirty="0"/>
              <a:t>k</a:t>
            </a:r>
            <a:r>
              <a:rPr lang="en-US" altLang="en-US" dirty="0"/>
              <a:t> where:</a:t>
            </a:r>
          </a:p>
          <a:p>
            <a:pPr lvl="1"/>
            <a:r>
              <a:rPr lang="en-US" altLang="en-US" dirty="0"/>
              <a:t>Points in the same cluster are similar to each other</a:t>
            </a:r>
          </a:p>
          <a:p>
            <a:pPr lvl="1"/>
            <a:r>
              <a:rPr lang="en-US" altLang="en-US" dirty="0"/>
              <a:t>Points in one cluster are dissimilar to points in other clusters</a:t>
            </a:r>
          </a:p>
        </p:txBody>
      </p:sp>
    </p:spTree>
    <p:extLst>
      <p:ext uri="{BB962C8B-B14F-4D97-AF65-F5344CB8AC3E}">
        <p14:creationId xmlns:p14="http://schemas.microsoft.com/office/powerpoint/2010/main" val="4115344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11BD4-D1D1-4D21-B0B6-59AB186A2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35D19-8625-4940-9669-B496D530D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scatterplot of points color coded by cluster</a:t>
            </a:r>
          </a:p>
          <a:p>
            <a:pPr lvl="1"/>
            <a:r>
              <a:rPr lang="en-US" dirty="0"/>
              <a:t>Easier to understand</a:t>
            </a:r>
            <a:br>
              <a:rPr lang="en-US" dirty="0"/>
            </a:br>
            <a:r>
              <a:rPr lang="en-US" dirty="0"/>
              <a:t>than a centroid table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 what if we have more than two variables?</a:t>
            </a:r>
          </a:p>
          <a:p>
            <a:r>
              <a:rPr lang="en-US" dirty="0"/>
              <a:t>Solution: </a:t>
            </a:r>
            <a:r>
              <a:rPr lang="en-US" i="1" dirty="0"/>
              <a:t>principal component analysis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C27938-E11C-4F76-A333-F5E9754D3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183" y="2200553"/>
            <a:ext cx="4099017" cy="245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83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AD55B-94A0-4384-9EC6-32262C7F4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331FA-A69F-4BED-B08E-98E403019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4953000"/>
          </a:xfrm>
        </p:spPr>
        <p:txBody>
          <a:bodyPr/>
          <a:lstStyle/>
          <a:p>
            <a:r>
              <a:rPr lang="en-US" dirty="0"/>
              <a:t>A method for reducing the number of variables by taking advantage of correlations</a:t>
            </a:r>
          </a:p>
          <a:p>
            <a:r>
              <a:rPr lang="en-US" dirty="0"/>
              <a:t>Rotate the axes but not the data: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B7EE3D0-56EB-4BB4-B60D-555C91CB0D41}"/>
              </a:ext>
            </a:extLst>
          </p:cNvPr>
          <p:cNvCxnSpPr/>
          <p:nvPr/>
        </p:nvCxnSpPr>
        <p:spPr>
          <a:xfrm flipV="1">
            <a:off x="1143000" y="3733800"/>
            <a:ext cx="0" cy="2133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9628F4A-0417-4BB7-87DE-0646899244F5}"/>
              </a:ext>
            </a:extLst>
          </p:cNvPr>
          <p:cNvCxnSpPr>
            <a:cxnSpLocks/>
          </p:cNvCxnSpPr>
          <p:nvPr/>
        </p:nvCxnSpPr>
        <p:spPr>
          <a:xfrm>
            <a:off x="1143000" y="5867400"/>
            <a:ext cx="22098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1BF7148-3E99-4FD9-A423-9EE16109C81D}"/>
              </a:ext>
            </a:extLst>
          </p:cNvPr>
          <p:cNvCxnSpPr>
            <a:cxnSpLocks/>
          </p:cNvCxnSpPr>
          <p:nvPr/>
        </p:nvCxnSpPr>
        <p:spPr>
          <a:xfrm flipV="1">
            <a:off x="4648200" y="3581400"/>
            <a:ext cx="1566305" cy="142382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FA2DDB3-67AE-41E7-A866-BB29ED9FFB03}"/>
              </a:ext>
            </a:extLst>
          </p:cNvPr>
          <p:cNvCxnSpPr>
            <a:cxnSpLocks/>
          </p:cNvCxnSpPr>
          <p:nvPr/>
        </p:nvCxnSpPr>
        <p:spPr>
          <a:xfrm>
            <a:off x="4648200" y="5005227"/>
            <a:ext cx="1295400" cy="13955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C4AFAF1-BE5B-4829-A195-3A53487EABBA}"/>
              </a:ext>
            </a:extLst>
          </p:cNvPr>
          <p:cNvSpPr/>
          <p:nvPr/>
        </p:nvSpPr>
        <p:spPr>
          <a:xfrm>
            <a:off x="2270587" y="4724400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87567C7-B549-41CE-837F-75B35A4C781C}"/>
              </a:ext>
            </a:extLst>
          </p:cNvPr>
          <p:cNvSpPr/>
          <p:nvPr/>
        </p:nvSpPr>
        <p:spPr>
          <a:xfrm>
            <a:off x="2316307" y="4538609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73445DF-66B4-4664-939D-B203F36D8595}"/>
              </a:ext>
            </a:extLst>
          </p:cNvPr>
          <p:cNvSpPr/>
          <p:nvPr/>
        </p:nvSpPr>
        <p:spPr>
          <a:xfrm>
            <a:off x="2571453" y="4287149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9D85C6A-9AB4-42EE-B62B-45829F273DFC}"/>
              </a:ext>
            </a:extLst>
          </p:cNvPr>
          <p:cNvSpPr/>
          <p:nvPr/>
        </p:nvSpPr>
        <p:spPr>
          <a:xfrm>
            <a:off x="2674364" y="4492889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5D97426-F47F-4760-B1B2-0D2EE08BD06D}"/>
              </a:ext>
            </a:extLst>
          </p:cNvPr>
          <p:cNvSpPr/>
          <p:nvPr/>
        </p:nvSpPr>
        <p:spPr>
          <a:xfrm>
            <a:off x="2456204" y="4595374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5D47C72-6A3E-484F-AA04-A64537E1F1BF}"/>
              </a:ext>
            </a:extLst>
          </p:cNvPr>
          <p:cNvSpPr/>
          <p:nvPr/>
        </p:nvSpPr>
        <p:spPr>
          <a:xfrm>
            <a:off x="2925907" y="4323793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5564E8B-377F-4514-A741-A28DFBBE45C2}"/>
              </a:ext>
            </a:extLst>
          </p:cNvPr>
          <p:cNvSpPr/>
          <p:nvPr/>
        </p:nvSpPr>
        <p:spPr>
          <a:xfrm>
            <a:off x="2834467" y="4164288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9B14708-32D8-42FA-AAE6-4F87D3472F84}"/>
              </a:ext>
            </a:extLst>
          </p:cNvPr>
          <p:cNvSpPr/>
          <p:nvPr/>
        </p:nvSpPr>
        <p:spPr>
          <a:xfrm>
            <a:off x="2559716" y="4492889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4AB301C-681E-4866-9763-E34035BCE5CD}"/>
              </a:ext>
            </a:extLst>
          </p:cNvPr>
          <p:cNvSpPr/>
          <p:nvPr/>
        </p:nvSpPr>
        <p:spPr>
          <a:xfrm>
            <a:off x="2720084" y="4369513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24D23D0-4F7B-49B0-B0D2-D86C24E1C7A7}"/>
              </a:ext>
            </a:extLst>
          </p:cNvPr>
          <p:cNvSpPr/>
          <p:nvPr/>
        </p:nvSpPr>
        <p:spPr>
          <a:xfrm>
            <a:off x="2124697" y="4968240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7E0BE72-0F81-4D3B-825A-A5C99C7D3DE7}"/>
              </a:ext>
            </a:extLst>
          </p:cNvPr>
          <p:cNvSpPr/>
          <p:nvPr/>
        </p:nvSpPr>
        <p:spPr>
          <a:xfrm>
            <a:off x="2148754" y="4785360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5C3DFBB-1B96-4CFF-90F1-2FE4C578A4D4}"/>
              </a:ext>
            </a:extLst>
          </p:cNvPr>
          <p:cNvSpPr/>
          <p:nvPr/>
        </p:nvSpPr>
        <p:spPr>
          <a:xfrm>
            <a:off x="1926577" y="5013960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A940A72-9F38-49F8-A68C-6DD720D90894}"/>
              </a:ext>
            </a:extLst>
          </p:cNvPr>
          <p:cNvSpPr/>
          <p:nvPr/>
        </p:nvSpPr>
        <p:spPr>
          <a:xfrm>
            <a:off x="2090872" y="4886818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3BF696A-694D-4D07-8D22-CF2288784D12}"/>
              </a:ext>
            </a:extLst>
          </p:cNvPr>
          <p:cNvSpPr/>
          <p:nvPr/>
        </p:nvSpPr>
        <p:spPr>
          <a:xfrm>
            <a:off x="1958770" y="4857364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26AE38B-26BA-4EC7-854F-EDDDDE4C8847}"/>
              </a:ext>
            </a:extLst>
          </p:cNvPr>
          <p:cNvSpPr/>
          <p:nvPr/>
        </p:nvSpPr>
        <p:spPr>
          <a:xfrm>
            <a:off x="2468707" y="4691009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26C3464-0A4D-4C72-9FC7-DA11DBF6FA2C}"/>
              </a:ext>
            </a:extLst>
          </p:cNvPr>
          <p:cNvSpPr/>
          <p:nvPr/>
        </p:nvSpPr>
        <p:spPr>
          <a:xfrm>
            <a:off x="2091295" y="4667207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6316CAD-9E33-4DE5-8210-39F078D6E365}"/>
              </a:ext>
            </a:extLst>
          </p:cNvPr>
          <p:cNvSpPr/>
          <p:nvPr/>
        </p:nvSpPr>
        <p:spPr>
          <a:xfrm>
            <a:off x="2720084" y="4195709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0D2D9C1-8840-4CC4-BC05-9D08010BE0A5}"/>
              </a:ext>
            </a:extLst>
          </p:cNvPr>
          <p:cNvSpPr/>
          <p:nvPr/>
        </p:nvSpPr>
        <p:spPr>
          <a:xfrm>
            <a:off x="2434719" y="4423795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37628AC-4968-4B4A-858F-FD31CD573A8C}"/>
              </a:ext>
            </a:extLst>
          </p:cNvPr>
          <p:cNvSpPr/>
          <p:nvPr/>
        </p:nvSpPr>
        <p:spPr>
          <a:xfrm>
            <a:off x="2240194" y="4621487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1FB29AC-4285-4A6C-95F3-5A7738E2A7F1}"/>
              </a:ext>
            </a:extLst>
          </p:cNvPr>
          <p:cNvSpPr/>
          <p:nvPr/>
        </p:nvSpPr>
        <p:spPr>
          <a:xfrm>
            <a:off x="2955529" y="4078541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565D183-C4EE-48A4-AFB8-CFB54FF107C8}"/>
              </a:ext>
            </a:extLst>
          </p:cNvPr>
          <p:cNvSpPr/>
          <p:nvPr/>
        </p:nvSpPr>
        <p:spPr>
          <a:xfrm>
            <a:off x="2932413" y="4210008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77CC4F7-3C71-44B2-BEAA-F3CE82236CE0}"/>
              </a:ext>
            </a:extLst>
          </p:cNvPr>
          <p:cNvSpPr/>
          <p:nvPr/>
        </p:nvSpPr>
        <p:spPr>
          <a:xfrm>
            <a:off x="1759918" y="5072737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F02A0A8-EF31-4C5D-821F-A7BB1D0DDAA9}"/>
              </a:ext>
            </a:extLst>
          </p:cNvPr>
          <p:cNvSpPr/>
          <p:nvPr/>
        </p:nvSpPr>
        <p:spPr>
          <a:xfrm>
            <a:off x="5234382" y="4463137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C7C229D-8BF7-462D-9922-AF3B12D8C17C}"/>
              </a:ext>
            </a:extLst>
          </p:cNvPr>
          <p:cNvSpPr/>
          <p:nvPr/>
        </p:nvSpPr>
        <p:spPr>
          <a:xfrm>
            <a:off x="5280102" y="4277346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10DFA4F-AAAF-4C59-84DD-EDB3451F9F76}"/>
              </a:ext>
            </a:extLst>
          </p:cNvPr>
          <p:cNvSpPr/>
          <p:nvPr/>
        </p:nvSpPr>
        <p:spPr>
          <a:xfrm>
            <a:off x="5535248" y="4025886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57428457-6645-48E9-AE66-098BB57CB991}"/>
              </a:ext>
            </a:extLst>
          </p:cNvPr>
          <p:cNvSpPr/>
          <p:nvPr/>
        </p:nvSpPr>
        <p:spPr>
          <a:xfrm>
            <a:off x="5638159" y="4231626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2A6353F-DA1C-4759-965C-A17670F054B7}"/>
              </a:ext>
            </a:extLst>
          </p:cNvPr>
          <p:cNvSpPr/>
          <p:nvPr/>
        </p:nvSpPr>
        <p:spPr>
          <a:xfrm>
            <a:off x="5419999" y="4334111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16D5C28-09E5-4D5E-9576-671006D0FE62}"/>
              </a:ext>
            </a:extLst>
          </p:cNvPr>
          <p:cNvSpPr/>
          <p:nvPr/>
        </p:nvSpPr>
        <p:spPr>
          <a:xfrm>
            <a:off x="5889702" y="4062530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A7303D9-0A71-4496-AA10-EEDBDBFD7041}"/>
              </a:ext>
            </a:extLst>
          </p:cNvPr>
          <p:cNvSpPr/>
          <p:nvPr/>
        </p:nvSpPr>
        <p:spPr>
          <a:xfrm>
            <a:off x="5798262" y="3903025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F3A433E6-197A-4632-A7D0-6DB37B60F299}"/>
              </a:ext>
            </a:extLst>
          </p:cNvPr>
          <p:cNvSpPr/>
          <p:nvPr/>
        </p:nvSpPr>
        <p:spPr>
          <a:xfrm>
            <a:off x="5523511" y="4231626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E719A41-3DAC-4EB7-919C-B192EF416EFC}"/>
              </a:ext>
            </a:extLst>
          </p:cNvPr>
          <p:cNvSpPr/>
          <p:nvPr/>
        </p:nvSpPr>
        <p:spPr>
          <a:xfrm>
            <a:off x="5683879" y="4108250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360230A-37CB-4C33-960F-F0EA39354C5E}"/>
              </a:ext>
            </a:extLst>
          </p:cNvPr>
          <p:cNvSpPr/>
          <p:nvPr/>
        </p:nvSpPr>
        <p:spPr>
          <a:xfrm>
            <a:off x="5088492" y="4706977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728DED7-2A8C-426B-B8E2-CE9B9970BB74}"/>
              </a:ext>
            </a:extLst>
          </p:cNvPr>
          <p:cNvSpPr/>
          <p:nvPr/>
        </p:nvSpPr>
        <p:spPr>
          <a:xfrm>
            <a:off x="5112549" y="4524097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5FE3201-AA68-47EE-BC41-B3ECD22F2C00}"/>
              </a:ext>
            </a:extLst>
          </p:cNvPr>
          <p:cNvSpPr/>
          <p:nvPr/>
        </p:nvSpPr>
        <p:spPr>
          <a:xfrm>
            <a:off x="4890372" y="4752697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D5A98308-46AF-421B-B89B-23BE6A9E3A47}"/>
              </a:ext>
            </a:extLst>
          </p:cNvPr>
          <p:cNvSpPr/>
          <p:nvPr/>
        </p:nvSpPr>
        <p:spPr>
          <a:xfrm>
            <a:off x="5054667" y="4625555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CAA0FB-012E-4799-B1D2-6CB4D50346C4}"/>
              </a:ext>
            </a:extLst>
          </p:cNvPr>
          <p:cNvSpPr/>
          <p:nvPr/>
        </p:nvSpPr>
        <p:spPr>
          <a:xfrm>
            <a:off x="4922565" y="4596101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BC5C2E3-9240-44F6-B0D2-83B83B3EDAC0}"/>
              </a:ext>
            </a:extLst>
          </p:cNvPr>
          <p:cNvSpPr/>
          <p:nvPr/>
        </p:nvSpPr>
        <p:spPr>
          <a:xfrm>
            <a:off x="5432502" y="4429746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D3BEC2B-E66B-472C-B75B-C349254A264F}"/>
              </a:ext>
            </a:extLst>
          </p:cNvPr>
          <p:cNvSpPr/>
          <p:nvPr/>
        </p:nvSpPr>
        <p:spPr>
          <a:xfrm>
            <a:off x="5055090" y="4405944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3348EE0-E043-4CAE-8B67-E10F4C7D8E19}"/>
              </a:ext>
            </a:extLst>
          </p:cNvPr>
          <p:cNvSpPr/>
          <p:nvPr/>
        </p:nvSpPr>
        <p:spPr>
          <a:xfrm>
            <a:off x="5683879" y="3934446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47B65BB-F38A-4F87-B70F-9BA19F6EDA2C}"/>
              </a:ext>
            </a:extLst>
          </p:cNvPr>
          <p:cNvSpPr/>
          <p:nvPr/>
        </p:nvSpPr>
        <p:spPr>
          <a:xfrm>
            <a:off x="5398514" y="4162532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D4A2764-907E-42F9-AB82-EB50139F16FD}"/>
              </a:ext>
            </a:extLst>
          </p:cNvPr>
          <p:cNvSpPr/>
          <p:nvPr/>
        </p:nvSpPr>
        <p:spPr>
          <a:xfrm>
            <a:off x="5203989" y="4360224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9DAF937-BD9B-45B3-AC4E-909570A8188A}"/>
              </a:ext>
            </a:extLst>
          </p:cNvPr>
          <p:cNvSpPr/>
          <p:nvPr/>
        </p:nvSpPr>
        <p:spPr>
          <a:xfrm>
            <a:off x="5919324" y="3817278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6E8D0637-EE2F-41E3-AC0F-595AD66C79E5}"/>
              </a:ext>
            </a:extLst>
          </p:cNvPr>
          <p:cNvSpPr/>
          <p:nvPr/>
        </p:nvSpPr>
        <p:spPr>
          <a:xfrm>
            <a:off x="5896208" y="3948745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7661B929-2DAE-44C5-8AD4-7E966C1BFFC8}"/>
              </a:ext>
            </a:extLst>
          </p:cNvPr>
          <p:cNvSpPr/>
          <p:nvPr/>
        </p:nvSpPr>
        <p:spPr>
          <a:xfrm>
            <a:off x="4723713" y="4811474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B67D6C9-512F-4357-BC19-66F02E242BE3}"/>
              </a:ext>
            </a:extLst>
          </p:cNvPr>
          <p:cNvSpPr txBox="1"/>
          <p:nvPr/>
        </p:nvSpPr>
        <p:spPr>
          <a:xfrm>
            <a:off x="6424686" y="3810000"/>
            <a:ext cx="23970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Now we have one very useful variable (dim</a:t>
            </a:r>
            <a:r>
              <a:rPr lang="en-US" baseline="-25000" dirty="0"/>
              <a:t>1</a:t>
            </a:r>
            <a:r>
              <a:rPr lang="en-US" dirty="0"/>
              <a:t>), and one that we can probably ignore (dim</a:t>
            </a:r>
            <a:r>
              <a:rPr lang="en-US" baseline="-25000" dirty="0"/>
              <a:t>2</a:t>
            </a:r>
            <a:r>
              <a:rPr lang="en-US" dirty="0"/>
              <a:t>).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930B23A-C3E8-48CA-962D-2F0114408A1B}"/>
              </a:ext>
            </a:extLst>
          </p:cNvPr>
          <p:cNvSpPr txBox="1"/>
          <p:nvPr/>
        </p:nvSpPr>
        <p:spPr>
          <a:xfrm>
            <a:off x="6424686" y="5449669"/>
            <a:ext cx="2643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PCA does this with all the variables at once.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079AF77-3C40-467B-9680-0AE4D6DFA0D7}"/>
              </a:ext>
            </a:extLst>
          </p:cNvPr>
          <p:cNvSpPr txBox="1"/>
          <p:nvPr/>
        </p:nvSpPr>
        <p:spPr>
          <a:xfrm>
            <a:off x="2057404" y="5887959"/>
            <a:ext cx="514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x</a:t>
            </a:r>
            <a:r>
              <a:rPr lang="en-US" baseline="-25000" dirty="0"/>
              <a:t>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A9A9210-36B9-453A-AB96-397E24D2EBBE}"/>
              </a:ext>
            </a:extLst>
          </p:cNvPr>
          <p:cNvSpPr txBox="1"/>
          <p:nvPr/>
        </p:nvSpPr>
        <p:spPr>
          <a:xfrm>
            <a:off x="676801" y="4613751"/>
            <a:ext cx="514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x</a:t>
            </a:r>
            <a:r>
              <a:rPr lang="en-US" baseline="-25000" dirty="0"/>
              <a:t>2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FF051DE-5B35-4385-9458-ADF55C2F94B5}"/>
              </a:ext>
            </a:extLst>
          </p:cNvPr>
          <p:cNvSpPr txBox="1"/>
          <p:nvPr/>
        </p:nvSpPr>
        <p:spPr>
          <a:xfrm>
            <a:off x="4802827" y="3763898"/>
            <a:ext cx="724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</a:t>
            </a:r>
            <a:r>
              <a:rPr lang="en-US" baseline="-25000" dirty="0"/>
              <a:t>1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4A6F6B4-D492-4D9D-894F-3A091B295629}"/>
              </a:ext>
            </a:extLst>
          </p:cNvPr>
          <p:cNvSpPr txBox="1"/>
          <p:nvPr/>
        </p:nvSpPr>
        <p:spPr>
          <a:xfrm>
            <a:off x="4783991" y="5643612"/>
            <a:ext cx="724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</a:t>
            </a:r>
            <a:r>
              <a:rPr lang="en-U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289292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6" grpId="0"/>
      <p:bldP spid="67" grpId="0"/>
      <p:bldP spid="70" grpId="0"/>
      <p:bldP spid="7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AD55B-94A0-4384-9EC6-32262C7F4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331FA-A69F-4BED-B08E-98E403019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4953000"/>
          </a:xfrm>
        </p:spPr>
        <p:txBody>
          <a:bodyPr/>
          <a:lstStyle/>
          <a:p>
            <a:r>
              <a:rPr lang="en-US" dirty="0"/>
              <a:t>Example: in the </a:t>
            </a:r>
            <a:r>
              <a:rPr lang="en-US" dirty="0" err="1"/>
              <a:t>mtcars</a:t>
            </a:r>
            <a:r>
              <a:rPr lang="en-US" dirty="0"/>
              <a:t> dataset, </a:t>
            </a:r>
            <a:r>
              <a:rPr lang="en-US" i="1" dirty="0" err="1"/>
              <a:t>cyl</a:t>
            </a:r>
            <a:r>
              <a:rPr lang="en-US" dirty="0"/>
              <a:t>, </a:t>
            </a:r>
            <a:r>
              <a:rPr lang="en-US" i="1" dirty="0"/>
              <a:t>mpg</a:t>
            </a:r>
            <a:r>
              <a:rPr lang="en-US" dirty="0"/>
              <a:t>, </a:t>
            </a:r>
            <a:r>
              <a:rPr lang="en-US" i="1" dirty="0" err="1"/>
              <a:t>disp</a:t>
            </a:r>
            <a:r>
              <a:rPr lang="en-US" dirty="0"/>
              <a:t>, </a:t>
            </a:r>
            <a:r>
              <a:rPr lang="en-US" i="1" dirty="0"/>
              <a:t>hp</a:t>
            </a:r>
            <a:r>
              <a:rPr lang="en-US" dirty="0"/>
              <a:t>, and </a:t>
            </a:r>
            <a:r>
              <a:rPr lang="en-US" i="1" dirty="0" err="1"/>
              <a:t>wt</a:t>
            </a:r>
            <a:r>
              <a:rPr lang="en-US" dirty="0"/>
              <a:t> are all strongly correlated</a:t>
            </a:r>
          </a:p>
          <a:p>
            <a:pPr lvl="1"/>
            <a:r>
              <a:rPr lang="en-US" dirty="0"/>
              <a:t>A single dimension can mostly capture all of them at once</a:t>
            </a:r>
          </a:p>
          <a:p>
            <a:pPr lvl="1"/>
            <a:endParaRPr lang="en-US" dirty="0"/>
          </a:p>
          <a:p>
            <a:r>
              <a:rPr lang="en-US" dirty="0"/>
              <a:t>Many uses for PCA, here we’ll plot the clusters in the two most useful dimensions (the two that capture the most variability in the data)</a:t>
            </a:r>
          </a:p>
        </p:txBody>
      </p:sp>
    </p:spTree>
    <p:extLst>
      <p:ext uri="{BB962C8B-B14F-4D97-AF65-F5344CB8AC3E}">
        <p14:creationId xmlns:p14="http://schemas.microsoft.com/office/powerpoint/2010/main" val="1443372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Unsupervised Learning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Detect patterns and relationships</a:t>
            </a:r>
          </a:p>
          <a:p>
            <a:r>
              <a:rPr lang="en-US" altLang="en-US" dirty="0"/>
              <a:t>Not trying to predict any particular “outcome”</a:t>
            </a:r>
          </a:p>
          <a:p>
            <a:pPr lvl="1"/>
            <a:r>
              <a:rPr lang="en-US" altLang="en-US" i="1" dirty="0"/>
              <a:t>k</a:t>
            </a:r>
            <a:r>
              <a:rPr lang="en-US" altLang="en-US" dirty="0"/>
              <a:t>-means clustering</a:t>
            </a:r>
          </a:p>
          <a:p>
            <a:pPr lvl="1"/>
            <a:r>
              <a:rPr lang="en-US" altLang="en-US" dirty="0"/>
              <a:t>Hierarchical clustering</a:t>
            </a:r>
          </a:p>
          <a:p>
            <a:pPr lvl="1"/>
            <a:r>
              <a:rPr lang="en-US" altLang="en-US" dirty="0"/>
              <a:t>Association rules</a:t>
            </a:r>
          </a:p>
        </p:txBody>
      </p:sp>
    </p:spTree>
    <p:extLst>
      <p:ext uri="{BB962C8B-B14F-4D97-AF65-F5344CB8AC3E}">
        <p14:creationId xmlns:p14="http://schemas.microsoft.com/office/powerpoint/2010/main" val="3424345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To </a:t>
            </a:r>
            <a:r>
              <a:rPr lang="en-US" altLang="en-US" i="1" dirty="0"/>
              <a:t>cluster</a:t>
            </a:r>
            <a:r>
              <a:rPr lang="en-US" altLang="en-US" dirty="0"/>
              <a:t> a data set means to split the data up into groups (</a:t>
            </a:r>
            <a:r>
              <a:rPr lang="en-US" altLang="en-US" i="1" dirty="0"/>
              <a:t>clusters</a:t>
            </a:r>
            <a:r>
              <a:rPr lang="en-US" altLang="en-US" dirty="0"/>
              <a:t>).</a:t>
            </a:r>
          </a:p>
          <a:p>
            <a:r>
              <a:rPr lang="en-US" altLang="en-US" dirty="0"/>
              <a:t>Points in a cluster should be:</a:t>
            </a:r>
          </a:p>
          <a:p>
            <a:pPr lvl="1"/>
            <a:r>
              <a:rPr lang="en-US" altLang="en-US" dirty="0"/>
              <a:t>Similar to each other</a:t>
            </a:r>
          </a:p>
          <a:p>
            <a:pPr lvl="1"/>
            <a:r>
              <a:rPr lang="en-US" altLang="en-US" dirty="0"/>
              <a:t>Dissimilar to points in other clusters.</a:t>
            </a:r>
          </a:p>
          <a:p>
            <a:r>
              <a:rPr lang="en-US" altLang="en-US" dirty="0"/>
              <a:t>The goal is not to “create” clusters; it’s to </a:t>
            </a:r>
            <a:r>
              <a:rPr lang="en-US" altLang="en-US" b="1" dirty="0"/>
              <a:t>identify the existing clusters</a:t>
            </a:r>
            <a:r>
              <a:rPr lang="en-US" altLang="en-US" dirty="0"/>
              <a:t> in the data!</a:t>
            </a:r>
          </a:p>
        </p:txBody>
      </p:sp>
    </p:spTree>
    <p:extLst>
      <p:ext uri="{BB962C8B-B14F-4D97-AF65-F5344CB8AC3E}">
        <p14:creationId xmlns:p14="http://schemas.microsoft.com/office/powerpoint/2010/main" val="3262151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Clustering Illustration</a:t>
            </a:r>
          </a:p>
        </p:txBody>
      </p:sp>
      <p:grpSp>
        <p:nvGrpSpPr>
          <p:cNvPr id="11" name="Group 10" descr="A picture showing three clusters in a data set with three variables">
            <a:extLst>
              <a:ext uri="{FF2B5EF4-FFF2-40B4-BE49-F238E27FC236}">
                <a16:creationId xmlns:a16="http://schemas.microsoft.com/office/drawing/2014/main" id="{15DC6A6E-A132-1341-A212-B4E055503A61}"/>
              </a:ext>
            </a:extLst>
          </p:cNvPr>
          <p:cNvGrpSpPr/>
          <p:nvPr/>
        </p:nvGrpSpPr>
        <p:grpSpPr>
          <a:xfrm>
            <a:off x="2057400" y="1981200"/>
            <a:ext cx="5029200" cy="4191000"/>
            <a:chOff x="1295400" y="1752600"/>
            <a:chExt cx="5029200" cy="419100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40637326-8A7F-224C-A931-55E5015A49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4200" y="1752600"/>
              <a:ext cx="0" cy="266700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D77176D-A578-A646-BA8A-14FC70F571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5400" y="4419600"/>
              <a:ext cx="1828800" cy="152400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0DE4802-E38A-B248-85D2-1420A174F1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4200" y="4419600"/>
              <a:ext cx="320040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21">
              <a:extLst>
                <a:ext uri="{FF2B5EF4-FFF2-40B4-BE49-F238E27FC236}">
                  <a16:creationId xmlns:a16="http://schemas.microsoft.com/office/drawing/2014/main" id="{571E89AB-E760-6D47-9751-95F65F253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9139" y="4068616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Oval 21">
              <a:extLst>
                <a:ext uri="{FF2B5EF4-FFF2-40B4-BE49-F238E27FC236}">
                  <a16:creationId xmlns:a16="http://schemas.microsoft.com/office/drawing/2014/main" id="{25C019CD-0BF1-584D-82B3-4F01690B08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0995" y="4380805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Oval 21">
              <a:extLst>
                <a:ext uri="{FF2B5EF4-FFF2-40B4-BE49-F238E27FC236}">
                  <a16:creationId xmlns:a16="http://schemas.microsoft.com/office/drawing/2014/main" id="{7E27A51B-7094-384D-A60E-615E48471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7618" y="3898206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Oval 21">
              <a:extLst>
                <a:ext uri="{FF2B5EF4-FFF2-40B4-BE49-F238E27FC236}">
                  <a16:creationId xmlns:a16="http://schemas.microsoft.com/office/drawing/2014/main" id="{A4D6FF89-29BE-8444-B846-932ECEC5C6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5399" y="4458396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Oval 21">
              <a:extLst>
                <a:ext uri="{FF2B5EF4-FFF2-40B4-BE49-F238E27FC236}">
                  <a16:creationId xmlns:a16="http://schemas.microsoft.com/office/drawing/2014/main" id="{2D6E2A51-0A72-244E-9D5D-4CC7ECECA6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5001" y="4138812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4258EF73-5F5F-704A-B294-86CC2A8EFD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0995" y="4797830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9" name="Oval 21">
              <a:extLst>
                <a:ext uri="{FF2B5EF4-FFF2-40B4-BE49-F238E27FC236}">
                  <a16:creationId xmlns:a16="http://schemas.microsoft.com/office/drawing/2014/main" id="{C684F8C2-257F-E745-9939-EAE70F053B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9527" y="4700388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Oval 21">
              <a:extLst>
                <a:ext uri="{FF2B5EF4-FFF2-40B4-BE49-F238E27FC236}">
                  <a16:creationId xmlns:a16="http://schemas.microsoft.com/office/drawing/2014/main" id="{9214150C-DBF6-FC4B-A773-86111CF2FB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0870" y="2401610"/>
              <a:ext cx="280788" cy="280788"/>
            </a:xfrm>
            <a:prstGeom prst="ellipse">
              <a:avLst/>
            </a:prstGeom>
            <a:solidFill>
              <a:srgbClr val="FFC000"/>
            </a:solidFill>
            <a:ln w="12700" algn="ctr">
              <a:solidFill>
                <a:srgbClr val="C293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8E886BF5-921D-5F45-9762-3FC096018B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9602" y="2901582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Oval 21">
              <a:extLst>
                <a:ext uri="{FF2B5EF4-FFF2-40B4-BE49-F238E27FC236}">
                  <a16:creationId xmlns:a16="http://schemas.microsoft.com/office/drawing/2014/main" id="{41B268B7-1EF4-B343-9EA8-E334365C3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9602" y="3332681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Oval 21">
              <a:extLst>
                <a:ext uri="{FF2B5EF4-FFF2-40B4-BE49-F238E27FC236}">
                  <a16:creationId xmlns:a16="http://schemas.microsoft.com/office/drawing/2014/main" id="{A9DD7976-5021-B442-82CC-D5E2CFD4C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7870" y="3098864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Oval 21">
              <a:extLst>
                <a:ext uri="{FF2B5EF4-FFF2-40B4-BE49-F238E27FC236}">
                  <a16:creationId xmlns:a16="http://schemas.microsoft.com/office/drawing/2014/main" id="{656A11B8-85D2-9C4F-98B0-C1D770A151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2659" y="3118185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Oval 21">
              <a:extLst>
                <a:ext uri="{FF2B5EF4-FFF2-40B4-BE49-F238E27FC236}">
                  <a16:creationId xmlns:a16="http://schemas.microsoft.com/office/drawing/2014/main" id="{01EDB65D-4C76-944A-87B1-8A888B097F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7870" y="3623386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Oval 21">
              <a:extLst>
                <a:ext uri="{FF2B5EF4-FFF2-40B4-BE49-F238E27FC236}">
                  <a16:creationId xmlns:a16="http://schemas.microsoft.com/office/drawing/2014/main" id="{BDDADF90-18B5-C543-81F0-AAFA602004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6349" y="3639746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8" name="Oval 21">
              <a:extLst>
                <a:ext uri="{FF2B5EF4-FFF2-40B4-BE49-F238E27FC236}">
                  <a16:creationId xmlns:a16="http://schemas.microsoft.com/office/drawing/2014/main" id="{E9CE209A-6F0C-2D44-ABD5-9E89663705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8904" y="2514600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9" name="Oval 21">
              <a:extLst>
                <a:ext uri="{FF2B5EF4-FFF2-40B4-BE49-F238E27FC236}">
                  <a16:creationId xmlns:a16="http://schemas.microsoft.com/office/drawing/2014/main" id="{7C0199D8-F1D2-184D-97E2-FFE58F2210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4560" y="3144629"/>
              <a:ext cx="280788" cy="280788"/>
            </a:xfrm>
            <a:prstGeom prst="ellipse">
              <a:avLst/>
            </a:prstGeom>
            <a:solidFill>
              <a:srgbClr val="FFC000"/>
            </a:solidFill>
            <a:ln w="12700" algn="ctr">
              <a:solidFill>
                <a:srgbClr val="C293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0" name="Oval 21">
              <a:extLst>
                <a:ext uri="{FF2B5EF4-FFF2-40B4-BE49-F238E27FC236}">
                  <a16:creationId xmlns:a16="http://schemas.microsoft.com/office/drawing/2014/main" id="{6F12AFD2-D9BC-8E40-AF8D-58154672DB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1658" y="2792194"/>
              <a:ext cx="280788" cy="280788"/>
            </a:xfrm>
            <a:prstGeom prst="ellipse">
              <a:avLst/>
            </a:prstGeom>
            <a:solidFill>
              <a:srgbClr val="FFC000"/>
            </a:solidFill>
            <a:ln w="12700" algn="ctr">
              <a:solidFill>
                <a:srgbClr val="C293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1" name="Oval 21">
              <a:extLst>
                <a:ext uri="{FF2B5EF4-FFF2-40B4-BE49-F238E27FC236}">
                  <a16:creationId xmlns:a16="http://schemas.microsoft.com/office/drawing/2014/main" id="{439BF746-71B6-2B4C-AE52-057236348D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7064" y="3118185"/>
              <a:ext cx="280788" cy="280788"/>
            </a:xfrm>
            <a:prstGeom prst="ellipse">
              <a:avLst/>
            </a:prstGeom>
            <a:solidFill>
              <a:srgbClr val="FFC000"/>
            </a:solidFill>
            <a:ln w="12700" algn="ctr">
              <a:solidFill>
                <a:srgbClr val="C293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2" name="Oval 21">
              <a:extLst>
                <a:ext uri="{FF2B5EF4-FFF2-40B4-BE49-F238E27FC236}">
                  <a16:creationId xmlns:a16="http://schemas.microsoft.com/office/drawing/2014/main" id="{31E9292C-89A6-7241-A7C1-626C49F9FB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7064" y="2449941"/>
              <a:ext cx="280788" cy="280788"/>
            </a:xfrm>
            <a:prstGeom prst="ellipse">
              <a:avLst/>
            </a:prstGeom>
            <a:solidFill>
              <a:srgbClr val="FFC000"/>
            </a:solidFill>
            <a:ln w="12700" algn="ctr">
              <a:solidFill>
                <a:srgbClr val="C293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A725040E-AB11-3240-B943-0E6E95CD47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94736" y="2779683"/>
              <a:ext cx="280788" cy="280788"/>
            </a:xfrm>
            <a:prstGeom prst="ellipse">
              <a:avLst/>
            </a:prstGeom>
            <a:solidFill>
              <a:srgbClr val="FFC000"/>
            </a:solidFill>
            <a:ln w="12700" algn="ctr">
              <a:solidFill>
                <a:srgbClr val="C293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4" name="Oval 21">
              <a:extLst>
                <a:ext uri="{FF2B5EF4-FFF2-40B4-BE49-F238E27FC236}">
                  <a16:creationId xmlns:a16="http://schemas.microsoft.com/office/drawing/2014/main" id="{36C1D697-4CD0-C547-A945-FD5E862169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5524" y="2562229"/>
              <a:ext cx="280788" cy="280788"/>
            </a:xfrm>
            <a:prstGeom prst="ellipse">
              <a:avLst/>
            </a:prstGeom>
            <a:solidFill>
              <a:srgbClr val="FFC000"/>
            </a:solidFill>
            <a:ln w="12700" algn="ctr">
              <a:solidFill>
                <a:srgbClr val="C293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5" name="Oval 21">
              <a:extLst>
                <a:ext uri="{FF2B5EF4-FFF2-40B4-BE49-F238E27FC236}">
                  <a16:creationId xmlns:a16="http://schemas.microsoft.com/office/drawing/2014/main" id="{1894A5EF-7C35-F844-913A-7C9D6F9923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2457" y="2804221"/>
              <a:ext cx="280788" cy="280788"/>
            </a:xfrm>
            <a:prstGeom prst="ellipse">
              <a:avLst/>
            </a:prstGeom>
            <a:solidFill>
              <a:srgbClr val="FFC000"/>
            </a:solidFill>
            <a:ln w="12700" algn="ctr">
              <a:solidFill>
                <a:srgbClr val="C293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6" name="Oval 21">
              <a:extLst>
                <a:ext uri="{FF2B5EF4-FFF2-40B4-BE49-F238E27FC236}">
                  <a16:creationId xmlns:a16="http://schemas.microsoft.com/office/drawing/2014/main" id="{F24D3033-E6CA-DD4C-9DAB-8CC3D3B62C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1669" y="3085009"/>
              <a:ext cx="280788" cy="280788"/>
            </a:xfrm>
            <a:prstGeom prst="ellipse">
              <a:avLst/>
            </a:prstGeom>
            <a:solidFill>
              <a:srgbClr val="FFC000"/>
            </a:solidFill>
            <a:ln w="12700" algn="ctr">
              <a:solidFill>
                <a:srgbClr val="C293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4436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Measure of Distance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Before we get into specific methods, we need to be able to answer a hard question about our data:</a:t>
            </a:r>
          </a:p>
          <a:p>
            <a:pPr lvl="1"/>
            <a:r>
              <a:rPr lang="en-US" altLang="en-US" b="1" dirty="0"/>
              <a:t>How close are two data points to one another?</a:t>
            </a:r>
          </a:p>
          <a:p>
            <a:r>
              <a:rPr lang="en-US" altLang="en-US" dirty="0"/>
              <a:t>We need to be able to measure how similar (or dissimilar) two points are.</a:t>
            </a:r>
          </a:p>
        </p:txBody>
      </p:sp>
    </p:spTree>
    <p:extLst>
      <p:ext uri="{BB962C8B-B14F-4D97-AF65-F5344CB8AC3E}">
        <p14:creationId xmlns:p14="http://schemas.microsoft.com/office/powerpoint/2010/main" val="1662410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Measure of Distance</a:t>
            </a:r>
          </a:p>
        </p:txBody>
      </p:sp>
      <p:cxnSp>
        <p:nvCxnSpPr>
          <p:cNvPr id="9219" name="Straight Connector 4" descr="Points representing three different cars measured by price and MPG"/>
          <p:cNvCxnSpPr>
            <a:cxnSpLocks noChangeShapeType="1"/>
          </p:cNvCxnSpPr>
          <p:nvPr/>
        </p:nvCxnSpPr>
        <p:spPr bwMode="auto">
          <a:xfrm>
            <a:off x="1928813" y="2209800"/>
            <a:ext cx="0" cy="342900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0" name="Straight Connector 6" descr="Points representing three different cars measured by price and MPG"/>
          <p:cNvCxnSpPr>
            <a:cxnSpLocks noChangeShapeType="1"/>
          </p:cNvCxnSpPr>
          <p:nvPr/>
        </p:nvCxnSpPr>
        <p:spPr bwMode="auto">
          <a:xfrm flipH="1">
            <a:off x="1928813" y="5638800"/>
            <a:ext cx="38862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TextBox 11" descr="Points representing three different cars measured by price and MPG"/>
          <p:cNvSpPr txBox="1"/>
          <p:nvPr/>
        </p:nvSpPr>
        <p:spPr>
          <a:xfrm>
            <a:off x="381000" y="3323987"/>
            <a:ext cx="706438" cy="369332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defRPr/>
            </a:pPr>
            <a:r>
              <a:rPr lang="en-US" b="1" dirty="0">
                <a:latin typeface="+mn-lt"/>
              </a:rPr>
              <a:t>MPG</a:t>
            </a:r>
          </a:p>
        </p:txBody>
      </p:sp>
      <p:sp>
        <p:nvSpPr>
          <p:cNvPr id="13" name="TextBox 12" descr="Points representing three different cars measured by price and MPG"/>
          <p:cNvSpPr txBox="1"/>
          <p:nvPr/>
        </p:nvSpPr>
        <p:spPr>
          <a:xfrm>
            <a:off x="3414713" y="6324601"/>
            <a:ext cx="1385887" cy="369332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defRPr/>
            </a:pPr>
            <a:r>
              <a:rPr lang="en-US" b="1" dirty="0">
                <a:latin typeface="+mn-lt"/>
              </a:rPr>
              <a:t>MSRP ($)</a:t>
            </a:r>
          </a:p>
        </p:txBody>
      </p:sp>
      <p:cxnSp>
        <p:nvCxnSpPr>
          <p:cNvPr id="9223" name="Straight Connector 14" descr="Points representing three different cars measured by price and MPG"/>
          <p:cNvCxnSpPr>
            <a:cxnSpLocks noChangeShapeType="1"/>
          </p:cNvCxnSpPr>
          <p:nvPr/>
        </p:nvCxnSpPr>
        <p:spPr bwMode="auto">
          <a:xfrm>
            <a:off x="1624013" y="4953000"/>
            <a:ext cx="3048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4" name="Straight Connector 15" descr="Points representing three different cars measured by price and MPG"/>
          <p:cNvCxnSpPr>
            <a:cxnSpLocks noChangeShapeType="1"/>
          </p:cNvCxnSpPr>
          <p:nvPr/>
        </p:nvCxnSpPr>
        <p:spPr bwMode="auto">
          <a:xfrm>
            <a:off x="1624013" y="4114800"/>
            <a:ext cx="3048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5" name="Straight Connector 16" descr="Points representing three different cars measured by price and MPG"/>
          <p:cNvCxnSpPr>
            <a:cxnSpLocks noChangeShapeType="1"/>
          </p:cNvCxnSpPr>
          <p:nvPr/>
        </p:nvCxnSpPr>
        <p:spPr bwMode="auto">
          <a:xfrm>
            <a:off x="1624013" y="3276600"/>
            <a:ext cx="3048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6" name="Straight Connector 17" descr="Points representing three different cars measured by price and MPG"/>
          <p:cNvCxnSpPr>
            <a:cxnSpLocks noChangeShapeType="1"/>
          </p:cNvCxnSpPr>
          <p:nvPr/>
        </p:nvCxnSpPr>
        <p:spPr bwMode="auto">
          <a:xfrm>
            <a:off x="1624013" y="2438400"/>
            <a:ext cx="3048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7" name="Straight Connector 18" descr="Points representing three different cars measured by price and MPG"/>
          <p:cNvCxnSpPr>
            <a:cxnSpLocks noChangeShapeType="1"/>
          </p:cNvCxnSpPr>
          <p:nvPr/>
        </p:nvCxnSpPr>
        <p:spPr bwMode="auto">
          <a:xfrm flipV="1">
            <a:off x="2919413" y="5638800"/>
            <a:ext cx="0" cy="34290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8" name="Straight Connector 20" descr="Points representing three different cars measured by price and MPG"/>
          <p:cNvCxnSpPr>
            <a:cxnSpLocks noChangeShapeType="1"/>
          </p:cNvCxnSpPr>
          <p:nvPr/>
        </p:nvCxnSpPr>
        <p:spPr bwMode="auto">
          <a:xfrm flipV="1">
            <a:off x="3986213" y="5638800"/>
            <a:ext cx="0" cy="34290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9" name="Straight Connector 21" descr="Points representing three different cars measured by price and MPG"/>
          <p:cNvCxnSpPr>
            <a:cxnSpLocks noChangeShapeType="1"/>
          </p:cNvCxnSpPr>
          <p:nvPr/>
        </p:nvCxnSpPr>
        <p:spPr bwMode="auto">
          <a:xfrm flipV="1">
            <a:off x="5129213" y="5638800"/>
            <a:ext cx="0" cy="34290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TextBox 22" descr="Points representing three different cars measured by price and MPG"/>
          <p:cNvSpPr txBox="1"/>
          <p:nvPr/>
        </p:nvSpPr>
        <p:spPr>
          <a:xfrm>
            <a:off x="1087438" y="4722813"/>
            <a:ext cx="536575" cy="460375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10</a:t>
            </a:r>
          </a:p>
        </p:txBody>
      </p:sp>
      <p:sp>
        <p:nvSpPr>
          <p:cNvPr id="24" name="TextBox 23" descr="Points representing three different cars measured by price and MPG"/>
          <p:cNvSpPr txBox="1"/>
          <p:nvPr/>
        </p:nvSpPr>
        <p:spPr>
          <a:xfrm>
            <a:off x="1087438" y="2209800"/>
            <a:ext cx="536575" cy="461963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40</a:t>
            </a:r>
          </a:p>
        </p:txBody>
      </p:sp>
      <p:sp>
        <p:nvSpPr>
          <p:cNvPr id="25" name="TextBox 24" descr="Points representing three different cars measured by price and MPG"/>
          <p:cNvSpPr txBox="1"/>
          <p:nvPr/>
        </p:nvSpPr>
        <p:spPr>
          <a:xfrm>
            <a:off x="1087438" y="3881438"/>
            <a:ext cx="536575" cy="461962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20</a:t>
            </a:r>
          </a:p>
        </p:txBody>
      </p:sp>
      <p:sp>
        <p:nvSpPr>
          <p:cNvPr id="26" name="TextBox 25" descr="Points representing three different cars measured by price and MPG"/>
          <p:cNvSpPr txBox="1"/>
          <p:nvPr/>
        </p:nvSpPr>
        <p:spPr>
          <a:xfrm>
            <a:off x="1087438" y="3043238"/>
            <a:ext cx="536575" cy="461962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30</a:t>
            </a:r>
          </a:p>
        </p:txBody>
      </p:sp>
      <p:sp>
        <p:nvSpPr>
          <p:cNvPr id="27" name="TextBox 26" descr="Points representing three different cars measured by price and MPG"/>
          <p:cNvSpPr txBox="1"/>
          <p:nvPr/>
        </p:nvSpPr>
        <p:spPr>
          <a:xfrm>
            <a:off x="2346325" y="5938838"/>
            <a:ext cx="1030288" cy="461962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10,000</a:t>
            </a:r>
          </a:p>
        </p:txBody>
      </p:sp>
      <p:sp>
        <p:nvSpPr>
          <p:cNvPr id="28" name="TextBox 27" descr="Points representing three different cars measured by price and MPG"/>
          <p:cNvSpPr txBox="1"/>
          <p:nvPr/>
        </p:nvSpPr>
        <p:spPr>
          <a:xfrm>
            <a:off x="3413125" y="5943600"/>
            <a:ext cx="1030288" cy="461963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20,000</a:t>
            </a:r>
          </a:p>
        </p:txBody>
      </p:sp>
      <p:sp>
        <p:nvSpPr>
          <p:cNvPr id="29" name="TextBox 28" descr="Points representing three different cars measured by price and MPG"/>
          <p:cNvSpPr txBox="1"/>
          <p:nvPr/>
        </p:nvSpPr>
        <p:spPr>
          <a:xfrm>
            <a:off x="4556125" y="5943600"/>
            <a:ext cx="1030288" cy="461963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30,000</a:t>
            </a:r>
          </a:p>
        </p:txBody>
      </p:sp>
      <p:sp>
        <p:nvSpPr>
          <p:cNvPr id="9237" name="Oval 1" descr="Points representing three different cars measured by price and MPG"/>
          <p:cNvSpPr>
            <a:spLocks noChangeArrowheads="1"/>
          </p:cNvSpPr>
          <p:nvPr/>
        </p:nvSpPr>
        <p:spPr bwMode="auto">
          <a:xfrm>
            <a:off x="4457700" y="2743200"/>
            <a:ext cx="228600" cy="223838"/>
          </a:xfrm>
          <a:prstGeom prst="ellipse">
            <a:avLst/>
          </a:prstGeom>
          <a:solidFill>
            <a:srgbClr val="04A249"/>
          </a:solidFill>
          <a:ln>
            <a:solidFill>
              <a:srgbClr val="04A249"/>
            </a:solidFill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9238" name="Oval 21" descr="Points representing three different cars measured by price and MPG"/>
          <p:cNvSpPr>
            <a:spLocks noChangeArrowheads="1"/>
          </p:cNvSpPr>
          <p:nvPr/>
        </p:nvSpPr>
        <p:spPr bwMode="auto">
          <a:xfrm>
            <a:off x="3851275" y="4348163"/>
            <a:ext cx="228600" cy="223837"/>
          </a:xfrm>
          <a:prstGeom prst="ellipse">
            <a:avLst/>
          </a:prstGeom>
          <a:solidFill>
            <a:srgbClr val="C00000"/>
          </a:solidFill>
          <a:ln w="12700" algn="ctr">
            <a:solidFill>
              <a:srgbClr val="C0000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9239" name="Oval 29" descr="Points representing three different cars measured by price and MPG"/>
          <p:cNvSpPr>
            <a:spLocks noChangeArrowheads="1"/>
          </p:cNvSpPr>
          <p:nvPr/>
        </p:nvSpPr>
        <p:spPr bwMode="auto">
          <a:xfrm>
            <a:off x="3567113" y="2743200"/>
            <a:ext cx="228600" cy="223838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3" name="TextBox 2" descr="Points representing three different cars measured by price and MPG"/>
          <p:cNvSpPr txBox="1"/>
          <p:nvPr/>
        </p:nvSpPr>
        <p:spPr>
          <a:xfrm>
            <a:off x="2767012" y="2239963"/>
            <a:ext cx="1600200" cy="307975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solidFill>
                  <a:schemeClr val="accent2"/>
                </a:solidFill>
                <a:latin typeface="+mn-lt"/>
              </a:rPr>
              <a:t>($18,000, 35)</a:t>
            </a:r>
          </a:p>
        </p:txBody>
      </p:sp>
      <p:sp>
        <p:nvSpPr>
          <p:cNvPr id="31" name="TextBox 30" descr="Points representing three different cars measured by price and MPG"/>
          <p:cNvSpPr txBox="1"/>
          <p:nvPr/>
        </p:nvSpPr>
        <p:spPr>
          <a:xfrm>
            <a:off x="4117974" y="4326970"/>
            <a:ext cx="1600200" cy="307975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solidFill>
                  <a:srgbClr val="C00000"/>
                </a:solidFill>
                <a:latin typeface="+mn-lt"/>
              </a:rPr>
              <a:t>($20,000, 15)</a:t>
            </a:r>
          </a:p>
        </p:txBody>
      </p:sp>
      <p:sp>
        <p:nvSpPr>
          <p:cNvPr id="32" name="TextBox 31" descr="Points representing three different cars measured by price and MPG"/>
          <p:cNvSpPr txBox="1"/>
          <p:nvPr/>
        </p:nvSpPr>
        <p:spPr>
          <a:xfrm>
            <a:off x="4556125" y="2268705"/>
            <a:ext cx="1600200" cy="307975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solidFill>
                  <a:srgbClr val="04A249"/>
                </a:solidFill>
                <a:latin typeface="+mn-lt"/>
              </a:rPr>
              <a:t>($25,000, 35)</a:t>
            </a:r>
          </a:p>
        </p:txBody>
      </p:sp>
      <p:cxnSp>
        <p:nvCxnSpPr>
          <p:cNvPr id="5" name="Straight Connector 4" descr="Points representing three different cars measured by price and MPG"/>
          <p:cNvCxnSpPr>
            <a:cxnSpLocks noChangeShapeType="1"/>
            <a:stCxn id="9239" idx="4"/>
            <a:endCxn id="9238" idx="0"/>
          </p:cNvCxnSpPr>
          <p:nvPr/>
        </p:nvCxnSpPr>
        <p:spPr bwMode="auto">
          <a:xfrm>
            <a:off x="3681413" y="2967038"/>
            <a:ext cx="284162" cy="1381125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Connector 32" descr="Points representing three different cars measured by price and MPG"/>
          <p:cNvCxnSpPr>
            <a:cxnSpLocks noChangeShapeType="1"/>
            <a:stCxn id="9239" idx="6"/>
            <a:endCxn id="9237" idx="2"/>
          </p:cNvCxnSpPr>
          <p:nvPr/>
        </p:nvCxnSpPr>
        <p:spPr bwMode="auto">
          <a:xfrm flipV="1">
            <a:off x="3795713" y="2855913"/>
            <a:ext cx="661987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" name="TextBox 13"/>
          <p:cNvSpPr txBox="1"/>
          <p:nvPr/>
        </p:nvSpPr>
        <p:spPr>
          <a:xfrm>
            <a:off x="6156325" y="2900125"/>
            <a:ext cx="2874609" cy="13121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defRPr/>
            </a:pPr>
            <a:r>
              <a:rPr lang="en-US" sz="2000" b="1" dirty="0">
                <a:latin typeface="+mn-lt"/>
              </a:rPr>
              <a:t>Which car is more similar to the blue car? Why?</a:t>
            </a:r>
          </a:p>
        </p:txBody>
      </p:sp>
    </p:spTree>
    <p:extLst>
      <p:ext uri="{BB962C8B-B14F-4D97-AF65-F5344CB8AC3E}">
        <p14:creationId xmlns:p14="http://schemas.microsoft.com/office/powerpoint/2010/main" val="311132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Euclidean Distance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When variables are </a:t>
            </a:r>
            <a:r>
              <a:rPr lang="en-US" altLang="en-US" b="1" dirty="0"/>
              <a:t>quantitative:</a:t>
            </a:r>
          </a:p>
          <a:p>
            <a:r>
              <a:rPr lang="en-US" altLang="en-US" dirty="0"/>
              <a:t>The distance between point </a:t>
            </a:r>
            <a:r>
              <a:rPr lang="en-US" altLang="en-US" i="1" dirty="0"/>
              <a:t>a</a:t>
            </a:r>
            <a:r>
              <a:rPr lang="en-US" altLang="en-US" dirty="0"/>
              <a:t> and point </a:t>
            </a:r>
            <a:r>
              <a:rPr lang="en-US" altLang="en-US" i="1" dirty="0"/>
              <a:t>b</a:t>
            </a:r>
            <a:r>
              <a:rPr lang="en-US" altLang="en-US" dirty="0"/>
              <a:t>:</a:t>
            </a:r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(Treats </a:t>
            </a:r>
            <a:r>
              <a:rPr lang="en-US" altLang="en-US" i="1" dirty="0"/>
              <a:t>a</a:t>
            </a:r>
            <a:r>
              <a:rPr lang="en-US" altLang="en-US" dirty="0"/>
              <a:t> and </a:t>
            </a:r>
            <a:r>
              <a:rPr lang="en-US" altLang="en-US" i="1" dirty="0"/>
              <a:t>b</a:t>
            </a:r>
            <a:r>
              <a:rPr lang="en-US" altLang="en-US" dirty="0"/>
              <a:t> as physical points in space, and calculates how far apart they are)</a:t>
            </a:r>
          </a:p>
          <a:p>
            <a:r>
              <a:rPr lang="en-US" altLang="en-US" dirty="0"/>
              <a:t>Problem: heavily influenced by scales</a:t>
            </a:r>
          </a:p>
        </p:txBody>
      </p:sp>
      <p:pic>
        <p:nvPicPr>
          <p:cNvPr id="1024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141" y="2883408"/>
            <a:ext cx="6309718" cy="850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066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Normalizing Distances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Need to convert variables to comparable scales</a:t>
            </a:r>
          </a:p>
          <a:p>
            <a:r>
              <a:rPr lang="en-US" altLang="en-US" dirty="0"/>
              <a:t>Most common approach is z-scores</a:t>
            </a:r>
          </a:p>
          <a:p>
            <a:pPr lvl="1"/>
            <a:r>
              <a:rPr lang="en-US" altLang="en-US" dirty="0"/>
              <a:t>Puts them on the same scale; the larger-unit scales won’t drown out the smaller-unit scales</a:t>
            </a:r>
          </a:p>
          <a:p>
            <a:pPr lvl="1"/>
            <a:r>
              <a:rPr lang="en-US" altLang="en-US" dirty="0"/>
              <a:t>Can do in either Excel or R (</a:t>
            </a:r>
            <a:r>
              <a:rPr lang="en-US" altLang="en-US" i="1" dirty="0"/>
              <a:t>scale</a:t>
            </a:r>
            <a:r>
              <a:rPr lang="en-US" altLang="en-US" dirty="0"/>
              <a:t> function)</a:t>
            </a:r>
          </a:p>
          <a:p>
            <a:pPr lvl="1"/>
            <a:r>
              <a:rPr lang="en-US" altLang="en-US" dirty="0"/>
              <a:t>Most software will </a:t>
            </a:r>
            <a:r>
              <a:rPr lang="en-US" altLang="en-US" i="1" dirty="0"/>
              <a:t>not</a:t>
            </a:r>
            <a:r>
              <a:rPr lang="en-US" altLang="en-US" dirty="0"/>
              <a:t> do this automatically!</a:t>
            </a:r>
          </a:p>
        </p:txBody>
      </p:sp>
    </p:spTree>
    <p:extLst>
      <p:ext uri="{BB962C8B-B14F-4D97-AF65-F5344CB8AC3E}">
        <p14:creationId xmlns:p14="http://schemas.microsoft.com/office/powerpoint/2010/main" val="280424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i="1" dirty="0"/>
              <a:t>k</a:t>
            </a:r>
            <a:r>
              <a:rPr lang="en-US" altLang="en-US" dirty="0"/>
              <a:t>-Means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Goal is to split data into </a:t>
            </a:r>
            <a:r>
              <a:rPr lang="en-US" altLang="en-US" i="1" dirty="0"/>
              <a:t>k</a:t>
            </a:r>
            <a:r>
              <a:rPr lang="en-US" altLang="en-US" dirty="0"/>
              <a:t> clusters, and create </a:t>
            </a:r>
            <a:r>
              <a:rPr lang="en-US" altLang="en-US" i="1" dirty="0"/>
              <a:t>k</a:t>
            </a:r>
            <a:r>
              <a:rPr lang="en-US" altLang="en-US" dirty="0"/>
              <a:t> prototype data points</a:t>
            </a:r>
          </a:p>
          <a:p>
            <a:r>
              <a:rPr lang="en-US" altLang="en-US" dirty="0"/>
              <a:t>How software does it: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en-US" dirty="0"/>
              <a:t>Assign data points randomly to clusters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en-US" dirty="0"/>
              <a:t>Compute </a:t>
            </a:r>
            <a:r>
              <a:rPr lang="en-US" altLang="en-US" i="1" dirty="0"/>
              <a:t>centroid</a:t>
            </a:r>
            <a:r>
              <a:rPr lang="en-US" altLang="en-US" dirty="0"/>
              <a:t> of each cluster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en-US" dirty="0"/>
              <a:t>Reassign data points to cluster whose centroid is closest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en-US" dirty="0"/>
              <a:t>Repeat steps two and three until no data points change clusters (or until some given accuracy level is reached)</a:t>
            </a:r>
          </a:p>
        </p:txBody>
      </p:sp>
    </p:spTree>
    <p:extLst>
      <p:ext uri="{BB962C8B-B14F-4D97-AF65-F5344CB8AC3E}">
        <p14:creationId xmlns:p14="http://schemas.microsoft.com/office/powerpoint/2010/main" val="235642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MMPROD_UIDATA" val="&lt;database version=&quot;11.0&quot;&gt;&lt;object type=&quot;1&quot; unique_id=&quot;10001&quot;&gt;&lt;object type=&quot;2&quot; unique_id=&quot;10849&quot;&gt;&lt;object type=&quot;3&quot; unique_id=&quot;10850&quot;&gt;&lt;property id=&quot;20148&quot; value=&quot;5&quot;/&gt;&lt;property id=&quot;20300&quot; value=&quot;Slide 1 - &amp;quot;Insert Title Here&amp;quot;&quot;/&gt;&lt;property id=&quot;20307&quot; value=&quot;269&quot;/&gt;&lt;/object&gt;&lt;object type=&quot;3&quot; unique_id=&quot;10851&quot;&gt;&lt;property id=&quot;20148&quot; value=&quot;5&quot;/&gt;&lt;property id=&quot;20300&quot; value=&quot;Slide 2 - &amp;quot;Header&amp;quot;&quot;/&gt;&lt;property id=&quot;20307&quot; value=&quot;266&quot;/&gt;&lt;/object&gt;&lt;object type=&quot;3&quot; unique_id=&quot;10852&quot;&gt;&lt;property id=&quot;20148&quot; value=&quot;5&quot;/&gt;&lt;property id=&quot;20300&quot; value=&quot;Slide 7&quot;/&gt;&lt;property id=&quot;20307&quot; value=&quot;267&quot;/&gt;&lt;/object&gt;&lt;object type=&quot;3&quot; unique_id=&quot;10883&quot;&gt;&lt;property id=&quot;20148&quot; value=&quot;5&quot;/&gt;&lt;property id=&quot;20300&quot; value=&quot;Slide 3&quot;/&gt;&lt;property id=&quot;20307&quot; value=&quot;270&quot;/&gt;&lt;/object&gt;&lt;object type=&quot;3&quot; unique_id=&quot;10884&quot;&gt;&lt;property id=&quot;20148&quot; value=&quot;5&quot;/&gt;&lt;property id=&quot;20300&quot; value=&quot;Slide 4&quot;/&gt;&lt;property id=&quot;20307&quot; value=&quot;271&quot;/&gt;&lt;/object&gt;&lt;object type=&quot;3&quot; unique_id=&quot;10885&quot;&gt;&lt;property id=&quot;20148&quot; value=&quot;5&quot;/&gt;&lt;property id=&quot;20300&quot; value=&quot;Slide 5&quot;/&gt;&lt;property id=&quot;20307&quot; value=&quot;272&quot;/&gt;&lt;/object&gt;&lt;object type=&quot;3&quot; unique_id=&quot;10886&quot;&gt;&lt;property id=&quot;20148&quot; value=&quot;5&quot;/&gt;&lt;property id=&quot;20300&quot; value=&quot;Slide 6&quot;/&gt;&lt;property id=&quot;20307&quot; value=&quot;273&quot;/&gt;&lt;/object&gt;&lt;/object&gt;&lt;object type=&quot;8&quot; unique_id=&quot;10857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1_Body Slides">
  <a:themeElements>
    <a:clrScheme name="American University Palette">
      <a:dk1>
        <a:srgbClr val="000000"/>
      </a:dk1>
      <a:lt1>
        <a:srgbClr val="FFFFFF"/>
      </a:lt1>
      <a:dk2>
        <a:srgbClr val="5D1B14"/>
      </a:dk2>
      <a:lt2>
        <a:srgbClr val="D0C4B6"/>
      </a:lt2>
      <a:accent1>
        <a:srgbClr val="AABDBE"/>
      </a:accent1>
      <a:accent2>
        <a:srgbClr val="005099"/>
      </a:accent2>
      <a:accent3>
        <a:srgbClr val="E1E1E1"/>
      </a:accent3>
      <a:accent4>
        <a:srgbClr val="961E28"/>
      </a:accent4>
      <a:accent5>
        <a:srgbClr val="406B72"/>
      </a:accent5>
      <a:accent6>
        <a:srgbClr val="324347"/>
      </a:accent6>
      <a:hlink>
        <a:srgbClr val="0000FF"/>
      </a:hlink>
      <a:folHlink>
        <a:srgbClr val="0000F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2222</TotalTime>
  <Words>580</Words>
  <Application>Microsoft Office PowerPoint</Application>
  <PresentationFormat>On-screen Show (4:3)</PresentationFormat>
  <Paragraphs>89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1_Body Slides</vt:lpstr>
      <vt:lpstr>Data Mining</vt:lpstr>
      <vt:lpstr>Unsupervised Learning</vt:lpstr>
      <vt:lpstr>Clustering</vt:lpstr>
      <vt:lpstr>Clustering Illustration</vt:lpstr>
      <vt:lpstr>Measure of Distance</vt:lpstr>
      <vt:lpstr>Measure of Distance</vt:lpstr>
      <vt:lpstr>Euclidean Distance</vt:lpstr>
      <vt:lpstr>Normalizing Distances</vt:lpstr>
      <vt:lpstr>k-Means Clustering</vt:lpstr>
      <vt:lpstr>k-Means Clustering</vt:lpstr>
      <vt:lpstr>How to Choose k</vt:lpstr>
      <vt:lpstr>How Good Are the Results?</vt:lpstr>
      <vt:lpstr>Cluster Visualization</vt:lpstr>
      <vt:lpstr>Principal Component Analysis</vt:lpstr>
      <vt:lpstr>Principal Component Analysis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American University</dc:title>
  <dc:subject/>
  <dc:creator>Administrator</dc:creator>
  <cp:keywords/>
  <dc:description/>
  <cp:lastModifiedBy>Jay Simon</cp:lastModifiedBy>
  <cp:revision>146</cp:revision>
  <dcterms:created xsi:type="dcterms:W3CDTF">2016-03-21T14:12:59Z</dcterms:created>
  <dcterms:modified xsi:type="dcterms:W3CDTF">2022-04-27T19:01:05Z</dcterms:modified>
  <cp:category/>
</cp:coreProperties>
</file>

<file path=docProps/thumbnail.jpeg>
</file>